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0"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799"/>
  </p:normalViewPr>
  <p:slideViewPr>
    <p:cSldViewPr snapToGrid="0" snapToObjects="1">
      <p:cViewPr varScale="1">
        <p:scale>
          <a:sx n="92" d="100"/>
          <a:sy n="92" d="100"/>
        </p:scale>
        <p:origin x="2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tif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FD1E-5E5E-2F4B-84A4-FD3550A3C6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D5E21C5-DBEA-2B4B-8B87-B990BAF640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FF58C2-FF39-B247-BEC9-87D09F229A47}"/>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74B79BF3-F3A5-DF4D-A335-066793848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1E2FE5-3B05-9C4A-913A-8B35BC94ED53}"/>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2430425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68D53-3A04-B14E-AC99-7FC1F464C5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8CB7CD-2A44-6545-A7BE-20ED99A2915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24B5FE-01F0-B845-B14D-605726039AE7}"/>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8420FDAB-4CAE-644B-8B1E-4EEC4FC01B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4F2D41-E586-6C4F-AE36-E420B9E37F50}"/>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1013893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E215FF-3FDF-394F-B570-E295312AA7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A7581C-716F-E442-8DD1-CFCB0B45EB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655BAC-1B60-A548-8014-47F66A30652B}"/>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93A38E31-710B-044D-9EC3-1023002CC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9B128F-81A7-F84A-8B94-7012B2B3DC95}"/>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1338794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96F3C-C74D-3E4A-8D58-99269AA925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FE125D-C877-6944-8442-5282777F5E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6B8407-BA19-5F48-8993-9DFEB70E6452}"/>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0AC7B97E-C49C-6A45-92D6-1EAA7B84D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7B18CF-2107-4645-ABDA-4FEDB5D81208}"/>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284354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E2F90-BD5A-9B43-B252-35E4FA776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5E0E20-C7B4-0A49-B2FE-D3F20FDD7D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58957F9-BC32-0F49-91E2-7A14D3DDC925}"/>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243C0E7C-C674-1B4B-91CC-EC4FC4775A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7AB4F-A9CC-E247-B2FA-F32636AAEEEA}"/>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1972680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4051E-F220-E648-9747-9BFFC9D359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1DADED-DBFA-6C40-A7AD-D150C786CC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FFBFC6-620C-B64B-B910-670D668EEE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42BD47-4791-AE42-A511-139BCB26344F}"/>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6" name="Footer Placeholder 5">
            <a:extLst>
              <a:ext uri="{FF2B5EF4-FFF2-40B4-BE49-F238E27FC236}">
                <a16:creationId xmlns:a16="http://schemas.microsoft.com/office/drawing/2014/main" id="{1C40F5A1-1871-DF40-AA08-4B8DF698CA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5D9630-7ADA-384F-8247-BCAA6F10C910}"/>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4076790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37186-0F78-E141-81FF-059B93FB18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8D390B-4F2F-F744-A355-67664F300D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E2CD51E-574D-8F43-B080-A822A227A85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A7C33B-A57F-F745-A911-3163016543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32A97FC-67CD-F84E-9099-7AEF9912F6F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3DE7DD-A010-DA4C-96DE-11B82B3597A8}"/>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8" name="Footer Placeholder 7">
            <a:extLst>
              <a:ext uri="{FF2B5EF4-FFF2-40B4-BE49-F238E27FC236}">
                <a16:creationId xmlns:a16="http://schemas.microsoft.com/office/drawing/2014/main" id="{666F9383-AADF-8140-9B26-1E0ABAA1BE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9A9504-81FC-CF41-84D2-A6074A4DE1D4}"/>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3501642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A88B-7F34-CD4E-B034-B9C62DAACA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4201AF-A5F0-834A-938B-588A3A990C8F}"/>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4" name="Footer Placeholder 3">
            <a:extLst>
              <a:ext uri="{FF2B5EF4-FFF2-40B4-BE49-F238E27FC236}">
                <a16:creationId xmlns:a16="http://schemas.microsoft.com/office/drawing/2014/main" id="{92AF273B-5BFB-9B4F-945A-140FBF2B91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3D28DD-C64E-EF49-9743-5F3897AFC26B}"/>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498434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862793-301B-0045-B20D-E0139020BB09}"/>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3" name="Footer Placeholder 2">
            <a:extLst>
              <a:ext uri="{FF2B5EF4-FFF2-40B4-BE49-F238E27FC236}">
                <a16:creationId xmlns:a16="http://schemas.microsoft.com/office/drawing/2014/main" id="{B0F3D92A-D3BF-4E44-8DB4-0E19352B2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B0919B-72A0-7F42-881E-7095D9F6CFF4}"/>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2773614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28B34-F323-6A47-BDA5-5AF57E3265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DDBD733-08B8-C844-A674-EB6DE44641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BB393E0-01D2-0A49-B64A-D245F8D69A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95FD4F-8487-8548-B9F3-48D7D16BB6D2}"/>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6" name="Footer Placeholder 5">
            <a:extLst>
              <a:ext uri="{FF2B5EF4-FFF2-40B4-BE49-F238E27FC236}">
                <a16:creationId xmlns:a16="http://schemas.microsoft.com/office/drawing/2014/main" id="{0453D325-D65B-504F-AE0E-551EB88C8D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C763FF-0193-F244-BAF5-315F3BF0C072}"/>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111398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DDF45-EB1F-7049-8F3C-845A7E250F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1C09E4-FAE7-FB49-91A3-D2128BD646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024311-BD09-1E4E-B936-AB12260217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A1C8CE-9237-C247-AA9E-0DDDA7D5A035}"/>
              </a:ext>
            </a:extLst>
          </p:cNvPr>
          <p:cNvSpPr>
            <a:spLocks noGrp="1"/>
          </p:cNvSpPr>
          <p:nvPr>
            <p:ph type="dt" sz="half" idx="10"/>
          </p:nvPr>
        </p:nvSpPr>
        <p:spPr/>
        <p:txBody>
          <a:bodyPr/>
          <a:lstStyle/>
          <a:p>
            <a:fld id="{A9D9109F-6E64-4545-9F52-76735AEF6CB3}" type="datetimeFigureOut">
              <a:rPr lang="en-US" smtClean="0"/>
              <a:t>10/25/21</a:t>
            </a:fld>
            <a:endParaRPr lang="en-US"/>
          </a:p>
        </p:txBody>
      </p:sp>
      <p:sp>
        <p:nvSpPr>
          <p:cNvPr id="6" name="Footer Placeholder 5">
            <a:extLst>
              <a:ext uri="{FF2B5EF4-FFF2-40B4-BE49-F238E27FC236}">
                <a16:creationId xmlns:a16="http://schemas.microsoft.com/office/drawing/2014/main" id="{45CD7FD4-45E8-094D-B2BE-4A4BD4E3BC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505543-683F-6E4F-96D0-076AD7D6CA35}"/>
              </a:ext>
            </a:extLst>
          </p:cNvPr>
          <p:cNvSpPr>
            <a:spLocks noGrp="1"/>
          </p:cNvSpPr>
          <p:nvPr>
            <p:ph type="sldNum" sz="quarter" idx="12"/>
          </p:nvPr>
        </p:nvSpPr>
        <p:spPr/>
        <p:txBody>
          <a:bodyPr/>
          <a:lstStyle/>
          <a:p>
            <a:fld id="{99902DF8-4D7D-C54E-86D7-449985C54F7E}" type="slidenum">
              <a:rPr lang="en-US" smtClean="0"/>
              <a:t>‹#›</a:t>
            </a:fld>
            <a:endParaRPr lang="en-US"/>
          </a:p>
        </p:txBody>
      </p:sp>
    </p:spTree>
    <p:extLst>
      <p:ext uri="{BB962C8B-B14F-4D97-AF65-F5344CB8AC3E}">
        <p14:creationId xmlns:p14="http://schemas.microsoft.com/office/powerpoint/2010/main" val="1509992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0E6C5E-1D6B-0449-8AE6-FE2B9C7966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986782-CABF-574B-A588-7A393B4EBB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B6A0EA-68D4-1549-BB7E-724D41F0B7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D9109F-6E64-4545-9F52-76735AEF6CB3}" type="datetimeFigureOut">
              <a:rPr lang="en-US" smtClean="0"/>
              <a:t>10/25/21</a:t>
            </a:fld>
            <a:endParaRPr lang="en-US"/>
          </a:p>
        </p:txBody>
      </p:sp>
      <p:sp>
        <p:nvSpPr>
          <p:cNvPr id="5" name="Footer Placeholder 4">
            <a:extLst>
              <a:ext uri="{FF2B5EF4-FFF2-40B4-BE49-F238E27FC236}">
                <a16:creationId xmlns:a16="http://schemas.microsoft.com/office/drawing/2014/main" id="{1726D1F8-5ECC-AE49-B9CF-58829ABC42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070884-3D2E-A74B-9024-29B6FC668B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902DF8-4D7D-C54E-86D7-449985C54F7E}" type="slidenum">
              <a:rPr lang="en-US" smtClean="0"/>
              <a:t>‹#›</a:t>
            </a:fld>
            <a:endParaRPr lang="en-US"/>
          </a:p>
        </p:txBody>
      </p:sp>
    </p:spTree>
    <p:extLst>
      <p:ext uri="{BB962C8B-B14F-4D97-AF65-F5344CB8AC3E}">
        <p14:creationId xmlns:p14="http://schemas.microsoft.com/office/powerpoint/2010/main" val="1635149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2AE79-D306-EF43-B77B-9E527EE5FF06}"/>
              </a:ext>
            </a:extLst>
          </p:cNvPr>
          <p:cNvSpPr>
            <a:spLocks noGrp="1"/>
          </p:cNvSpPr>
          <p:nvPr>
            <p:ph type="ctrTitle"/>
          </p:nvPr>
        </p:nvSpPr>
        <p:spPr/>
        <p:txBody>
          <a:bodyPr/>
          <a:lstStyle/>
          <a:p>
            <a:r>
              <a:rPr lang="en-US" dirty="0"/>
              <a:t>LEONTREE project background</a:t>
            </a:r>
          </a:p>
        </p:txBody>
      </p:sp>
      <p:sp>
        <p:nvSpPr>
          <p:cNvPr id="3" name="Subtitle 2">
            <a:extLst>
              <a:ext uri="{FF2B5EF4-FFF2-40B4-BE49-F238E27FC236}">
                <a16:creationId xmlns:a16="http://schemas.microsoft.com/office/drawing/2014/main" id="{523197AD-3F49-A942-BC3C-81ABFBC937BF}"/>
              </a:ext>
            </a:extLst>
          </p:cNvPr>
          <p:cNvSpPr>
            <a:spLocks noGrp="1"/>
          </p:cNvSpPr>
          <p:nvPr>
            <p:ph type="subTitle" idx="1"/>
          </p:nvPr>
        </p:nvSpPr>
        <p:spPr/>
        <p:txBody>
          <a:bodyPr/>
          <a:lstStyle/>
          <a:p>
            <a:r>
              <a:rPr lang="en-US" dirty="0"/>
              <a:t>Experimental Working Group meeting</a:t>
            </a:r>
          </a:p>
          <a:p>
            <a:r>
              <a:rPr lang="en-US" dirty="0"/>
              <a:t>October 26, 2021</a:t>
            </a:r>
          </a:p>
        </p:txBody>
      </p:sp>
    </p:spTree>
    <p:extLst>
      <p:ext uri="{BB962C8B-B14F-4D97-AF65-F5344CB8AC3E}">
        <p14:creationId xmlns:p14="http://schemas.microsoft.com/office/powerpoint/2010/main" val="3845039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D8642-0E17-554B-9A47-6F5BD7028128}"/>
              </a:ext>
            </a:extLst>
          </p:cNvPr>
          <p:cNvSpPr>
            <a:spLocks noGrp="1"/>
          </p:cNvSpPr>
          <p:nvPr>
            <p:ph type="title"/>
          </p:nvPr>
        </p:nvSpPr>
        <p:spPr/>
        <p:txBody>
          <a:bodyPr/>
          <a:lstStyle/>
          <a:p>
            <a:r>
              <a:rPr lang="en-US" dirty="0"/>
              <a:t>LEMONTREE strategy</a:t>
            </a:r>
          </a:p>
        </p:txBody>
      </p:sp>
      <p:sp>
        <p:nvSpPr>
          <p:cNvPr id="3" name="Content Placeholder 2">
            <a:extLst>
              <a:ext uri="{FF2B5EF4-FFF2-40B4-BE49-F238E27FC236}">
                <a16:creationId xmlns:a16="http://schemas.microsoft.com/office/drawing/2014/main" id="{77665AE2-7A1D-D644-AD3C-EF83B8EA5D34}"/>
              </a:ext>
            </a:extLst>
          </p:cNvPr>
          <p:cNvSpPr>
            <a:spLocks noGrp="1"/>
          </p:cNvSpPr>
          <p:nvPr>
            <p:ph idx="1"/>
          </p:nvPr>
        </p:nvSpPr>
        <p:spPr/>
        <p:txBody>
          <a:bodyPr/>
          <a:lstStyle/>
          <a:p>
            <a:pPr marL="0" indent="0">
              <a:buNone/>
            </a:pPr>
            <a:r>
              <a:rPr lang="en-US" dirty="0"/>
              <a:t>Use observational and experimental data in a “strong inference” framework whereby optimality hypotheses are explicitly formulated and tested one-by-one </a:t>
            </a:r>
          </a:p>
        </p:txBody>
      </p:sp>
      <p:pic>
        <p:nvPicPr>
          <p:cNvPr id="4" name="Picture 3">
            <a:extLst>
              <a:ext uri="{FF2B5EF4-FFF2-40B4-BE49-F238E27FC236}">
                <a16:creationId xmlns:a16="http://schemas.microsoft.com/office/drawing/2014/main" id="{E87F0A5C-0A6C-B147-89DC-66B37938D129}"/>
              </a:ext>
            </a:extLst>
          </p:cNvPr>
          <p:cNvPicPr>
            <a:picLocks noChangeAspect="1"/>
          </p:cNvPicPr>
          <p:nvPr/>
        </p:nvPicPr>
        <p:blipFill>
          <a:blip r:embed="rId2"/>
          <a:stretch>
            <a:fillRect/>
          </a:stretch>
        </p:blipFill>
        <p:spPr>
          <a:xfrm>
            <a:off x="1513197" y="3459596"/>
            <a:ext cx="9165605" cy="2717367"/>
          </a:xfrm>
          <a:prstGeom prst="rect">
            <a:avLst/>
          </a:prstGeom>
        </p:spPr>
      </p:pic>
    </p:spTree>
    <p:extLst>
      <p:ext uri="{BB962C8B-B14F-4D97-AF65-F5344CB8AC3E}">
        <p14:creationId xmlns:p14="http://schemas.microsoft.com/office/powerpoint/2010/main" val="57222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4E12A-3AE2-4244-9F02-F899A71A72C4}"/>
              </a:ext>
            </a:extLst>
          </p:cNvPr>
          <p:cNvSpPr>
            <a:spLocks noGrp="1"/>
          </p:cNvSpPr>
          <p:nvPr>
            <p:ph type="title"/>
          </p:nvPr>
        </p:nvSpPr>
        <p:spPr/>
        <p:txBody>
          <a:bodyPr/>
          <a:lstStyle/>
          <a:p>
            <a:r>
              <a:rPr lang="en-US" dirty="0"/>
              <a:t>LEMONTREE challenges</a:t>
            </a:r>
          </a:p>
        </p:txBody>
      </p:sp>
      <p:sp>
        <p:nvSpPr>
          <p:cNvPr id="3" name="Content Placeholder 2">
            <a:extLst>
              <a:ext uri="{FF2B5EF4-FFF2-40B4-BE49-F238E27FC236}">
                <a16:creationId xmlns:a16="http://schemas.microsoft.com/office/drawing/2014/main" id="{E9D2F1FA-B02D-6645-8251-F6A1FE4C75C5}"/>
              </a:ext>
            </a:extLst>
          </p:cNvPr>
          <p:cNvSpPr>
            <a:spLocks noGrp="1"/>
          </p:cNvSpPr>
          <p:nvPr>
            <p:ph idx="1"/>
          </p:nvPr>
        </p:nvSpPr>
        <p:spPr/>
        <p:txBody>
          <a:bodyPr/>
          <a:lstStyle/>
          <a:p>
            <a:pPr marL="514350" indent="-514350">
              <a:buFont typeface="+mj-lt"/>
              <a:buAutoNum type="arabicPeriod"/>
            </a:pPr>
            <a:r>
              <a:rPr lang="en-US" dirty="0"/>
              <a:t>Develop a comprehensive “optimal trait theory” predicting the leading dimensions of variation in the functional morphology of plants </a:t>
            </a:r>
          </a:p>
          <a:p>
            <a:pPr marL="514350" indent="-514350">
              <a:buFont typeface="+mj-lt"/>
              <a:buAutoNum type="arabicPeriod"/>
            </a:pPr>
            <a:r>
              <a:rPr lang="en-US" dirty="0"/>
              <a:t>Construct a land surface model for water, energy, and momentum changes with the atmosphere that will reproduce observations</a:t>
            </a:r>
          </a:p>
          <a:p>
            <a:pPr marL="514350" indent="-514350">
              <a:buFont typeface="+mj-lt"/>
              <a:buAutoNum type="arabicPeriod"/>
            </a:pPr>
            <a:r>
              <a:rPr lang="en-US" dirty="0"/>
              <a:t>Construct a model for land carbon cycling that will reproduce observed seasonal and interannual variations in carbon fluxes and pools</a:t>
            </a:r>
          </a:p>
          <a:p>
            <a:pPr marL="514350" indent="-514350">
              <a:buFont typeface="+mj-lt"/>
              <a:buAutoNum type="arabicPeriod"/>
            </a:pPr>
            <a:r>
              <a:rPr lang="en-US" dirty="0"/>
              <a:t>Couple a new land surface model to an Earth System Model</a:t>
            </a:r>
          </a:p>
        </p:txBody>
      </p:sp>
    </p:spTree>
    <p:extLst>
      <p:ext uri="{BB962C8B-B14F-4D97-AF65-F5344CB8AC3E}">
        <p14:creationId xmlns:p14="http://schemas.microsoft.com/office/powerpoint/2010/main" val="3387217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D612C6-C679-C241-9EBB-DF5F786596AB}"/>
              </a:ext>
            </a:extLst>
          </p:cNvPr>
          <p:cNvPicPr>
            <a:picLocks noChangeAspect="1"/>
          </p:cNvPicPr>
          <p:nvPr/>
        </p:nvPicPr>
        <p:blipFill>
          <a:blip r:embed="rId2"/>
          <a:stretch>
            <a:fillRect/>
          </a:stretch>
        </p:blipFill>
        <p:spPr>
          <a:xfrm>
            <a:off x="1228258" y="0"/>
            <a:ext cx="9735483" cy="6858000"/>
          </a:xfrm>
          <a:prstGeom prst="rect">
            <a:avLst/>
          </a:prstGeom>
        </p:spPr>
      </p:pic>
    </p:spTree>
    <p:extLst>
      <p:ext uri="{BB962C8B-B14F-4D97-AF65-F5344CB8AC3E}">
        <p14:creationId xmlns:p14="http://schemas.microsoft.com/office/powerpoint/2010/main" val="705712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B9A1267-49F9-E84E-8671-0894520517A3}"/>
              </a:ext>
            </a:extLst>
          </p:cNvPr>
          <p:cNvPicPr>
            <a:picLocks noChangeAspect="1"/>
          </p:cNvPicPr>
          <p:nvPr/>
        </p:nvPicPr>
        <p:blipFill rotWithShape="1">
          <a:blip r:embed="rId2"/>
          <a:srcRect t="55556"/>
          <a:stretch/>
        </p:blipFill>
        <p:spPr>
          <a:xfrm>
            <a:off x="1853971" y="3172691"/>
            <a:ext cx="6738384" cy="3048000"/>
          </a:xfrm>
          <a:prstGeom prst="rect">
            <a:avLst/>
          </a:prstGeom>
        </p:spPr>
      </p:pic>
      <p:pic>
        <p:nvPicPr>
          <p:cNvPr id="3" name="Picture 2">
            <a:extLst>
              <a:ext uri="{FF2B5EF4-FFF2-40B4-BE49-F238E27FC236}">
                <a16:creationId xmlns:a16="http://schemas.microsoft.com/office/drawing/2014/main" id="{7B5E752D-C61D-0741-A909-56D64847AFB0}"/>
              </a:ext>
            </a:extLst>
          </p:cNvPr>
          <p:cNvPicPr>
            <a:picLocks noChangeAspect="1"/>
          </p:cNvPicPr>
          <p:nvPr/>
        </p:nvPicPr>
        <p:blipFill rotWithShape="1">
          <a:blip r:embed="rId2"/>
          <a:srcRect b="61616"/>
          <a:stretch/>
        </p:blipFill>
        <p:spPr>
          <a:xfrm>
            <a:off x="1853971" y="540327"/>
            <a:ext cx="6738384" cy="2632364"/>
          </a:xfrm>
          <a:prstGeom prst="rect">
            <a:avLst/>
          </a:prstGeom>
        </p:spPr>
      </p:pic>
      <p:sp>
        <p:nvSpPr>
          <p:cNvPr id="4" name="TextBox 3">
            <a:extLst>
              <a:ext uri="{FF2B5EF4-FFF2-40B4-BE49-F238E27FC236}">
                <a16:creationId xmlns:a16="http://schemas.microsoft.com/office/drawing/2014/main" id="{E4550AB4-0ADF-FA4A-A532-EBA7608AA982}"/>
              </a:ext>
            </a:extLst>
          </p:cNvPr>
          <p:cNvSpPr txBox="1"/>
          <p:nvPr/>
        </p:nvSpPr>
        <p:spPr>
          <a:xfrm>
            <a:off x="8783782" y="5759026"/>
            <a:ext cx="3408218" cy="923330"/>
          </a:xfrm>
          <a:prstGeom prst="rect">
            <a:avLst/>
          </a:prstGeom>
          <a:noFill/>
        </p:spPr>
        <p:txBody>
          <a:bodyPr wrap="square" rtlCol="0">
            <a:spAutoFit/>
          </a:bodyPr>
          <a:lstStyle/>
          <a:p>
            <a:r>
              <a:rPr lang="en-US" dirty="0">
                <a:solidFill>
                  <a:srgbClr val="7030A0"/>
                </a:solidFill>
              </a:rPr>
              <a:t>*Also collaborating with modeling groups and ESRI core team for project support </a:t>
            </a:r>
          </a:p>
        </p:txBody>
      </p:sp>
    </p:spTree>
    <p:extLst>
      <p:ext uri="{BB962C8B-B14F-4D97-AF65-F5344CB8AC3E}">
        <p14:creationId xmlns:p14="http://schemas.microsoft.com/office/powerpoint/2010/main" val="2221489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099B167-5187-534A-BF66-D4AFFDF66F48}"/>
              </a:ext>
            </a:extLst>
          </p:cNvPr>
          <p:cNvPicPr>
            <a:picLocks noChangeAspect="1"/>
          </p:cNvPicPr>
          <p:nvPr/>
        </p:nvPicPr>
        <p:blipFill>
          <a:blip r:embed="rId2"/>
          <a:stretch>
            <a:fillRect/>
          </a:stretch>
        </p:blipFill>
        <p:spPr>
          <a:xfrm>
            <a:off x="158750" y="387350"/>
            <a:ext cx="11874500" cy="6083300"/>
          </a:xfrm>
          <a:prstGeom prst="rect">
            <a:avLst/>
          </a:prstGeom>
        </p:spPr>
      </p:pic>
    </p:spTree>
    <p:extLst>
      <p:ext uri="{BB962C8B-B14F-4D97-AF65-F5344CB8AC3E}">
        <p14:creationId xmlns:p14="http://schemas.microsoft.com/office/powerpoint/2010/main" val="947417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78476-36D1-2344-8F27-3518C7C0F0DF}"/>
              </a:ext>
            </a:extLst>
          </p:cNvPr>
          <p:cNvSpPr>
            <a:spLocks noGrp="1"/>
          </p:cNvSpPr>
          <p:nvPr>
            <p:ph type="title"/>
          </p:nvPr>
        </p:nvSpPr>
        <p:spPr>
          <a:xfrm>
            <a:off x="838200" y="365125"/>
            <a:ext cx="6841629" cy="4885748"/>
          </a:xfrm>
        </p:spPr>
        <p:txBody>
          <a:bodyPr>
            <a:normAutofit/>
          </a:bodyPr>
          <a:lstStyle/>
          <a:p>
            <a:r>
              <a:rPr lang="en-US" dirty="0"/>
              <a:t>Models have undergone improvements to ”realism” at the expense of robustness and reliability…yet are still no good!</a:t>
            </a:r>
          </a:p>
        </p:txBody>
      </p:sp>
      <p:pic>
        <p:nvPicPr>
          <p:cNvPr id="3" name="Picture 2">
            <a:extLst>
              <a:ext uri="{FF2B5EF4-FFF2-40B4-BE49-F238E27FC236}">
                <a16:creationId xmlns:a16="http://schemas.microsoft.com/office/drawing/2014/main" id="{4A404933-E0A6-2F46-8E74-C49EBF170E42}"/>
              </a:ext>
            </a:extLst>
          </p:cNvPr>
          <p:cNvPicPr>
            <a:picLocks noChangeAspect="1"/>
          </p:cNvPicPr>
          <p:nvPr/>
        </p:nvPicPr>
        <p:blipFill>
          <a:blip r:embed="rId2"/>
          <a:stretch>
            <a:fillRect/>
          </a:stretch>
        </p:blipFill>
        <p:spPr>
          <a:xfrm>
            <a:off x="7679829" y="365125"/>
            <a:ext cx="3673971" cy="6492875"/>
          </a:xfrm>
          <a:prstGeom prst="rect">
            <a:avLst/>
          </a:prstGeom>
        </p:spPr>
      </p:pic>
    </p:spTree>
    <p:extLst>
      <p:ext uri="{BB962C8B-B14F-4D97-AF65-F5344CB8AC3E}">
        <p14:creationId xmlns:p14="http://schemas.microsoft.com/office/powerpoint/2010/main" val="659212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781C25-4D41-3843-AFAD-CC8C17337C9B}"/>
              </a:ext>
            </a:extLst>
          </p:cNvPr>
          <p:cNvPicPr>
            <a:picLocks noChangeAspect="1"/>
          </p:cNvPicPr>
          <p:nvPr/>
        </p:nvPicPr>
        <p:blipFill>
          <a:blip r:embed="rId2"/>
          <a:stretch>
            <a:fillRect/>
          </a:stretch>
        </p:blipFill>
        <p:spPr>
          <a:xfrm>
            <a:off x="3004919" y="1027905"/>
            <a:ext cx="6000535" cy="5462193"/>
          </a:xfrm>
          <a:prstGeom prst="rect">
            <a:avLst/>
          </a:prstGeom>
        </p:spPr>
      </p:pic>
      <p:sp>
        <p:nvSpPr>
          <p:cNvPr id="6" name="Title 5">
            <a:extLst>
              <a:ext uri="{FF2B5EF4-FFF2-40B4-BE49-F238E27FC236}">
                <a16:creationId xmlns:a16="http://schemas.microsoft.com/office/drawing/2014/main" id="{F40FD1CA-3507-C747-A575-07CD75312AB1}"/>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371914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37A98F-70F6-3E40-AFE8-A5768404A619}"/>
              </a:ext>
            </a:extLst>
          </p:cNvPr>
          <p:cNvPicPr>
            <a:picLocks noChangeAspect="1"/>
          </p:cNvPicPr>
          <p:nvPr/>
        </p:nvPicPr>
        <p:blipFill>
          <a:blip r:embed="rId2"/>
          <a:stretch>
            <a:fillRect/>
          </a:stretch>
        </p:blipFill>
        <p:spPr>
          <a:xfrm>
            <a:off x="0" y="1121220"/>
            <a:ext cx="12192000" cy="3756576"/>
          </a:xfrm>
          <a:prstGeom prst="rect">
            <a:avLst/>
          </a:prstGeom>
        </p:spPr>
      </p:pic>
    </p:spTree>
    <p:extLst>
      <p:ext uri="{BB962C8B-B14F-4D97-AF65-F5344CB8AC3E}">
        <p14:creationId xmlns:p14="http://schemas.microsoft.com/office/powerpoint/2010/main" val="3126404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83150-30F6-5F4F-A568-42739C3941DB}"/>
              </a:ext>
            </a:extLst>
          </p:cNvPr>
          <p:cNvSpPr>
            <a:spLocks noGrp="1"/>
          </p:cNvSpPr>
          <p:nvPr>
            <p:ph type="title"/>
          </p:nvPr>
        </p:nvSpPr>
        <p:spPr>
          <a:xfrm>
            <a:off x="838200" y="365125"/>
            <a:ext cx="4696292" cy="5273675"/>
          </a:xfrm>
        </p:spPr>
        <p:txBody>
          <a:bodyPr>
            <a:normAutofit/>
          </a:bodyPr>
          <a:lstStyle/>
          <a:p>
            <a:r>
              <a:rPr lang="en-US" dirty="0"/>
              <a:t>Optimality theory provides an avenue for improving model realism without sacrificing reliability</a:t>
            </a:r>
          </a:p>
        </p:txBody>
      </p:sp>
      <p:pic>
        <p:nvPicPr>
          <p:cNvPr id="3" name="Picture 2">
            <a:extLst>
              <a:ext uri="{FF2B5EF4-FFF2-40B4-BE49-F238E27FC236}">
                <a16:creationId xmlns:a16="http://schemas.microsoft.com/office/drawing/2014/main" id="{728B53E8-3404-8849-958B-4F0E95EEFEFB}"/>
              </a:ext>
            </a:extLst>
          </p:cNvPr>
          <p:cNvPicPr>
            <a:picLocks noChangeAspect="1"/>
          </p:cNvPicPr>
          <p:nvPr/>
        </p:nvPicPr>
        <p:blipFill>
          <a:blip r:embed="rId2"/>
          <a:stretch>
            <a:fillRect/>
          </a:stretch>
        </p:blipFill>
        <p:spPr>
          <a:xfrm>
            <a:off x="5534492" y="365125"/>
            <a:ext cx="6237066" cy="6109855"/>
          </a:xfrm>
          <a:prstGeom prst="rect">
            <a:avLst/>
          </a:prstGeom>
        </p:spPr>
      </p:pic>
    </p:spTree>
    <p:extLst>
      <p:ext uri="{BB962C8B-B14F-4D97-AF65-F5344CB8AC3E}">
        <p14:creationId xmlns:p14="http://schemas.microsoft.com/office/powerpoint/2010/main" val="4019232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72C62-FAC8-B84B-A4A7-7520C66BFC8D}"/>
              </a:ext>
            </a:extLst>
          </p:cNvPr>
          <p:cNvSpPr>
            <a:spLocks noGrp="1"/>
          </p:cNvSpPr>
          <p:nvPr>
            <p:ph type="title"/>
          </p:nvPr>
        </p:nvSpPr>
        <p:spPr/>
        <p:txBody>
          <a:bodyPr>
            <a:normAutofit/>
          </a:bodyPr>
          <a:lstStyle/>
          <a:p>
            <a:r>
              <a:rPr lang="en-US" b="1" dirty="0"/>
              <a:t>Land Ecosystem Models based On New Theory, </a:t>
            </a:r>
            <a:r>
              <a:rPr lang="en-US" b="1" dirty="0" err="1"/>
              <a:t>obseRvations</a:t>
            </a:r>
            <a:r>
              <a:rPr lang="en-US" b="1" dirty="0"/>
              <a:t>, and </a:t>
            </a:r>
            <a:r>
              <a:rPr lang="en-US" b="1" dirty="0" err="1"/>
              <a:t>ExperimEnts</a:t>
            </a:r>
            <a:r>
              <a:rPr lang="en-US" b="1" dirty="0"/>
              <a:t> (LEMONTREE) </a:t>
            </a:r>
            <a:endParaRPr lang="en-US" dirty="0"/>
          </a:p>
        </p:txBody>
      </p:sp>
      <p:sp>
        <p:nvSpPr>
          <p:cNvPr id="3" name="Text Placeholder 2">
            <a:extLst>
              <a:ext uri="{FF2B5EF4-FFF2-40B4-BE49-F238E27FC236}">
                <a16:creationId xmlns:a16="http://schemas.microsoft.com/office/drawing/2014/main" id="{81D02CCC-7E60-0E4E-94EE-A86EB1C994E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55587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E5783-061C-5441-BF17-D028B13BDBB1}"/>
              </a:ext>
            </a:extLst>
          </p:cNvPr>
          <p:cNvSpPr>
            <a:spLocks noGrp="1"/>
          </p:cNvSpPr>
          <p:nvPr>
            <p:ph type="title"/>
          </p:nvPr>
        </p:nvSpPr>
        <p:spPr>
          <a:xfrm>
            <a:off x="831851" y="1543483"/>
            <a:ext cx="10515600" cy="4954298"/>
          </a:xfrm>
        </p:spPr>
        <p:txBody>
          <a:bodyPr>
            <a:noAutofit/>
          </a:bodyPr>
          <a:lstStyle/>
          <a:p>
            <a:r>
              <a:rPr lang="en-US" sz="4800" dirty="0"/>
              <a:t>“We propose to develop a next-generation model of the terrestrial biosphere and its interactions with the carbon cycle, water cycle and climate. Our revolutionary approach will lead to ecosystem models that rest on firm theoretical and empirical foundations, and eventually, more reliable projections of future climates.”</a:t>
            </a:r>
          </a:p>
        </p:txBody>
      </p:sp>
    </p:spTree>
    <p:extLst>
      <p:ext uri="{BB962C8B-B14F-4D97-AF65-F5344CB8AC3E}">
        <p14:creationId xmlns:p14="http://schemas.microsoft.com/office/powerpoint/2010/main" val="3458255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01CE9-A8B4-B644-9877-FD9FA217C6E8}"/>
              </a:ext>
            </a:extLst>
          </p:cNvPr>
          <p:cNvSpPr>
            <a:spLocks noGrp="1"/>
          </p:cNvSpPr>
          <p:nvPr>
            <p:ph type="title"/>
          </p:nvPr>
        </p:nvSpPr>
        <p:spPr/>
        <p:txBody>
          <a:bodyPr/>
          <a:lstStyle/>
          <a:p>
            <a:r>
              <a:rPr lang="en-US" dirty="0"/>
              <a:t>LEMONTREE pillars</a:t>
            </a:r>
          </a:p>
        </p:txBody>
      </p:sp>
      <p:sp>
        <p:nvSpPr>
          <p:cNvPr id="3" name="Content Placeholder 2">
            <a:extLst>
              <a:ext uri="{FF2B5EF4-FFF2-40B4-BE49-F238E27FC236}">
                <a16:creationId xmlns:a16="http://schemas.microsoft.com/office/drawing/2014/main" id="{9641C896-22A3-9749-8C31-4A9E772E3E40}"/>
              </a:ext>
            </a:extLst>
          </p:cNvPr>
          <p:cNvSpPr>
            <a:spLocks noGrp="1"/>
          </p:cNvSpPr>
          <p:nvPr>
            <p:ph idx="1"/>
          </p:nvPr>
        </p:nvSpPr>
        <p:spPr/>
        <p:txBody>
          <a:bodyPr>
            <a:normAutofit/>
          </a:bodyPr>
          <a:lstStyle/>
          <a:p>
            <a:pPr marL="514350" indent="-514350">
              <a:buFont typeface="+mj-lt"/>
              <a:buAutoNum type="arabicPeriod"/>
            </a:pPr>
            <a:r>
              <a:rPr lang="en-US" sz="4000" dirty="0"/>
              <a:t>New data-rich world</a:t>
            </a:r>
          </a:p>
          <a:p>
            <a:pPr marL="514350" indent="-514350">
              <a:buFont typeface="+mj-lt"/>
              <a:buAutoNum type="arabicPeriod"/>
            </a:pPr>
            <a:r>
              <a:rPr lang="en-US" sz="4000" dirty="0"/>
              <a:t>Eco-evolutionary optimality principle</a:t>
            </a:r>
          </a:p>
          <a:p>
            <a:pPr lvl="1"/>
            <a:r>
              <a:rPr lang="en-US" sz="3600" dirty="0"/>
              <a:t>Natural selection rapidly eliminates uncompetitive trait combinations</a:t>
            </a:r>
          </a:p>
          <a:p>
            <a:pPr marL="514350" indent="-514350">
              <a:buFont typeface="+mj-lt"/>
              <a:buAutoNum type="arabicPeriod"/>
            </a:pPr>
            <a:r>
              <a:rPr lang="en-US" sz="4000" dirty="0"/>
              <a:t>Targeted experiments</a:t>
            </a:r>
          </a:p>
        </p:txBody>
      </p:sp>
    </p:spTree>
    <p:extLst>
      <p:ext uri="{BB962C8B-B14F-4D97-AF65-F5344CB8AC3E}">
        <p14:creationId xmlns:p14="http://schemas.microsoft.com/office/powerpoint/2010/main" val="22958937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238</Words>
  <Application>Microsoft Macintosh PowerPoint</Application>
  <PresentationFormat>Widescreen</PresentationFormat>
  <Paragraphs>20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LEONTREE project background</vt:lpstr>
      <vt:lpstr>PowerPoint Presentation</vt:lpstr>
      <vt:lpstr>Models have undergone improvements to ”realism” at the expense of robustness and reliability…yet are still no good!</vt:lpstr>
      <vt:lpstr>PowerPoint Presentation</vt:lpstr>
      <vt:lpstr>PowerPoint Presentation</vt:lpstr>
      <vt:lpstr>Optimality theory provides an avenue for improving model realism without sacrificing reliability</vt:lpstr>
      <vt:lpstr>Land Ecosystem Models based On New Theory, obseRvations, and ExperimEnts (LEMONTREE) </vt:lpstr>
      <vt:lpstr>“We propose to develop a next-generation model of the terrestrial biosphere and its interactions with the carbon cycle, water cycle and climate. Our revolutionary approach will lead to ecosystem models that rest on firm theoretical and empirical foundations, and eventually, more reliable projections of future climates.”</vt:lpstr>
      <vt:lpstr>LEMONTREE pillars</vt:lpstr>
      <vt:lpstr>LEMONTREE strategy</vt:lpstr>
      <vt:lpstr>LEMONTREE challenges</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LEONTREE project background</dc:title>
  <dc:creator>Nick Smith</dc:creator>
  <cp:lastModifiedBy>Nick Smith</cp:lastModifiedBy>
  <cp:revision>10</cp:revision>
  <dcterms:created xsi:type="dcterms:W3CDTF">2021-10-25T20:05:17Z</dcterms:created>
  <dcterms:modified xsi:type="dcterms:W3CDTF">2021-10-25T20:29:44Z</dcterms:modified>
</cp:coreProperties>
</file>

<file path=docProps/thumbnail.jpeg>
</file>